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3" r:id="rId8"/>
    <p:sldId id="261" r:id="rId9"/>
    <p:sldId id="264" r:id="rId10"/>
    <p:sldId id="267" r:id="rId11"/>
    <p:sldId id="268" r:id="rId12"/>
    <p:sldId id="265" r:id="rId13"/>
    <p:sldId id="269" r:id="rId14"/>
    <p:sldId id="270" r:id="rId15"/>
    <p:sldId id="271" r:id="rId16"/>
    <p:sldId id="274" r:id="rId17"/>
    <p:sldId id="285" r:id="rId18"/>
    <p:sldId id="272" r:id="rId19"/>
    <p:sldId id="273" r:id="rId20"/>
    <p:sldId id="276" r:id="rId21"/>
    <p:sldId id="280" r:id="rId22"/>
    <p:sldId id="281" r:id="rId23"/>
    <p:sldId id="282" r:id="rId24"/>
    <p:sldId id="275" r:id="rId25"/>
    <p:sldId id="277" r:id="rId26"/>
    <p:sldId id="284" r:id="rId27"/>
    <p:sldId id="278" r:id="rId28"/>
    <p:sldId id="279" r:id="rId29"/>
    <p:sldId id="287" r:id="rId30"/>
    <p:sldId id="286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AE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10/25/2015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pPr/>
              <a:t>10/25/2015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10/25/2015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gif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3" Type="http://schemas.openxmlformats.org/officeDocument/2006/relationships/image" Target="../media/image56.png"/><Relationship Id="rId7" Type="http://schemas.openxmlformats.org/officeDocument/2006/relationships/image" Target="../media/image62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11" Type="http://schemas.openxmlformats.org/officeDocument/2006/relationships/image" Target="../media/image66.jpeg"/><Relationship Id="rId5" Type="http://schemas.openxmlformats.org/officeDocument/2006/relationships/image" Target="../media/image60.jpeg"/><Relationship Id="rId10" Type="http://schemas.openxmlformats.org/officeDocument/2006/relationships/image" Target="../media/image65.png"/><Relationship Id="rId4" Type="http://schemas.openxmlformats.org/officeDocument/2006/relationships/image" Target="../media/image59.jpeg"/><Relationship Id="rId9" Type="http://schemas.openxmlformats.org/officeDocument/2006/relationships/image" Target="../media/image6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gif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9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Relationship Id="rId9" Type="http://schemas.openxmlformats.org/officeDocument/2006/relationships/image" Target="../media/image11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 flipH="1" flipV="1">
            <a:off x="9388699" y="4050836"/>
            <a:ext cx="785611" cy="469649"/>
          </a:xfrm>
        </p:spPr>
        <p:txBody>
          <a:bodyPr/>
          <a:lstStyle/>
          <a:p>
            <a:pPr algn="ctr"/>
            <a:r>
              <a:rPr lang="sk-SK" b="1" dirty="0" smtClean="0">
                <a:solidFill>
                  <a:srgbClr val="D1AE17"/>
                </a:solidFill>
              </a:rPr>
              <a:t> </a:t>
            </a:r>
            <a:endParaRPr lang="sk-SK" b="1" dirty="0">
              <a:solidFill>
                <a:srgbClr val="D1AE17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Obdĺžnik 3"/>
          <p:cNvSpPr/>
          <p:nvPr/>
        </p:nvSpPr>
        <p:spPr>
          <a:xfrm>
            <a:off x="4227" y="2891122"/>
            <a:ext cx="11835685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sk-SK" sz="7200" b="1" cap="none" spc="0" dirty="0" smtClean="0">
                <a:ln/>
                <a:solidFill>
                  <a:schemeClr val="accent3"/>
                </a:solidFill>
                <a:effectLst/>
              </a:rPr>
              <a:t>70. výročie založenia </a:t>
            </a:r>
          </a:p>
          <a:p>
            <a:pPr algn="ctr"/>
            <a:r>
              <a:rPr lang="sk-SK" sz="7200" b="1" cap="none" spc="0" dirty="0" smtClean="0">
                <a:ln/>
                <a:solidFill>
                  <a:schemeClr val="accent3"/>
                </a:solidFill>
                <a:effectLst/>
              </a:rPr>
              <a:t>Strednej odbornej školy Rakovice</a:t>
            </a:r>
            <a:endParaRPr lang="sk-SK" sz="72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712" y="591942"/>
            <a:ext cx="3838713" cy="1919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555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Obdĺžnik 3"/>
          <p:cNvSpPr/>
          <p:nvPr/>
        </p:nvSpPr>
        <p:spPr>
          <a:xfrm>
            <a:off x="239570" y="1016850"/>
            <a:ext cx="6678515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sk-SK" sz="3200" b="1" cap="none" spc="0" dirty="0" smtClean="0">
                <a:ln/>
                <a:solidFill>
                  <a:schemeClr val="accent3"/>
                </a:solidFill>
                <a:effectLst/>
              </a:rPr>
              <a:t>V šk.r.1981/1982 sa v Rakoviciach zriadila dvojročná stredná škola pre pracujúcich SŠP, odbor záhradník</a:t>
            </a:r>
            <a:endParaRPr lang="sk-SK" sz="32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8186670" y="0"/>
            <a:ext cx="400533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sk-SK" sz="3200" b="1" dirty="0" smtClean="0">
                <a:ln/>
                <a:solidFill>
                  <a:schemeClr val="accent3"/>
                </a:solidFill>
              </a:rPr>
              <a:t>1980 Gustáv Husák sa znovu stáva prezidentom ČSSR </a:t>
            </a:r>
            <a:endParaRPr lang="sk-SK" sz="32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249" y="2361947"/>
            <a:ext cx="2297985" cy="1723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483" y="1569660"/>
            <a:ext cx="1376120" cy="1908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104" y="3741581"/>
            <a:ext cx="2474887" cy="1856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Zástupný symbol obsahu 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74" y="3741581"/>
            <a:ext cx="3226271" cy="2112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880" y="3078953"/>
            <a:ext cx="2848557" cy="2776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957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Obdĺžnik 3"/>
          <p:cNvSpPr/>
          <p:nvPr/>
        </p:nvSpPr>
        <p:spPr>
          <a:xfrm>
            <a:off x="141366" y="1294793"/>
            <a:ext cx="645233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sk-SK" sz="3600" b="1" cap="none" spc="0" dirty="0" smtClean="0">
                <a:ln/>
                <a:solidFill>
                  <a:schemeClr val="accent3"/>
                </a:solidFill>
                <a:effectLst/>
              </a:rPr>
              <a:t>1986 bol daný do prevádzky nový Domov mládeže</a:t>
            </a:r>
          </a:p>
          <a:p>
            <a:r>
              <a:rPr lang="sk-SK" sz="3600" b="1" cap="none" spc="0" dirty="0" smtClean="0">
                <a:ln/>
                <a:solidFill>
                  <a:schemeClr val="accent3"/>
                </a:solidFill>
                <a:effectLst/>
              </a:rPr>
              <a:t>s kapacitou 150 lôžok</a:t>
            </a:r>
            <a:endParaRPr lang="sk-SK" sz="36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5" b="25582"/>
          <a:stretch/>
        </p:blipFill>
        <p:spPr>
          <a:xfrm>
            <a:off x="141365" y="2968045"/>
            <a:ext cx="4345887" cy="2611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Obdĺžnik 7"/>
          <p:cNvSpPr/>
          <p:nvPr/>
        </p:nvSpPr>
        <p:spPr>
          <a:xfrm>
            <a:off x="8374478" y="94733"/>
            <a:ext cx="381752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sk-SK" sz="3200" b="1" dirty="0" smtClean="0">
                <a:ln/>
                <a:solidFill>
                  <a:schemeClr val="accent3"/>
                </a:solidFill>
              </a:rPr>
              <a:t>1986 explodovala jadrová elektráreň </a:t>
            </a:r>
          </a:p>
          <a:p>
            <a:r>
              <a:rPr lang="sk-SK" sz="3200" b="1" dirty="0" smtClean="0">
                <a:ln/>
                <a:solidFill>
                  <a:schemeClr val="accent3"/>
                </a:solidFill>
              </a:rPr>
              <a:t>v  Černobyle</a:t>
            </a:r>
            <a:endParaRPr lang="sk-SK" sz="32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002" y="2054963"/>
            <a:ext cx="2588523" cy="1677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691" y="3734312"/>
            <a:ext cx="3122221" cy="2497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657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84" y="2502425"/>
            <a:ext cx="3572073" cy="2478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Obdĺžnik 7"/>
          <p:cNvSpPr/>
          <p:nvPr/>
        </p:nvSpPr>
        <p:spPr>
          <a:xfrm>
            <a:off x="162157" y="832853"/>
            <a:ext cx="445025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sk-SK" sz="3600" b="1" dirty="0" smtClean="0">
                <a:ln/>
                <a:solidFill>
                  <a:schemeClr val="accent3"/>
                </a:solidFill>
              </a:rPr>
              <a:t>1991 nové vedenie </a:t>
            </a:r>
          </a:p>
          <a:p>
            <a:r>
              <a:rPr lang="sk-SK" sz="3600" b="1" dirty="0" smtClean="0">
                <a:ln/>
                <a:solidFill>
                  <a:schemeClr val="accent3"/>
                </a:solidFill>
              </a:rPr>
              <a:t>v SOUP Rakovice</a:t>
            </a:r>
            <a:endParaRPr lang="sk-SK" sz="36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9" name="Obdĺžnik 8"/>
          <p:cNvSpPr/>
          <p:nvPr/>
        </p:nvSpPr>
        <p:spPr>
          <a:xfrm>
            <a:off x="7460974" y="147935"/>
            <a:ext cx="490330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sk-SK" sz="3600" b="1" dirty="0" smtClean="0">
                <a:ln/>
                <a:solidFill>
                  <a:schemeClr val="accent3"/>
                </a:solidFill>
              </a:rPr>
              <a:t>1989 nežná revolúcia</a:t>
            </a:r>
          </a:p>
          <a:p>
            <a:r>
              <a:rPr lang="sk-SK" sz="3600" b="1" dirty="0" smtClean="0">
                <a:ln/>
                <a:solidFill>
                  <a:schemeClr val="accent3"/>
                </a:solidFill>
              </a:rPr>
              <a:t> a zmena politického</a:t>
            </a:r>
          </a:p>
          <a:p>
            <a:r>
              <a:rPr lang="sk-SK" sz="3600" b="1" dirty="0" smtClean="0">
                <a:ln/>
                <a:solidFill>
                  <a:schemeClr val="accent3"/>
                </a:solidFill>
              </a:rPr>
              <a:t> systému v ČSSR</a:t>
            </a:r>
            <a:endParaRPr lang="sk-SK" sz="36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695" y="2033182"/>
            <a:ext cx="3125273" cy="1836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002" y="4063865"/>
            <a:ext cx="2743200" cy="1833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367" y="3298960"/>
            <a:ext cx="4452017" cy="3140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718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147" y="3279967"/>
            <a:ext cx="2920710" cy="2463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25" y="2665419"/>
            <a:ext cx="3451744" cy="2761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970" y="4511720"/>
            <a:ext cx="2686849" cy="2149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Obdĺžnik 5"/>
          <p:cNvSpPr/>
          <p:nvPr/>
        </p:nvSpPr>
        <p:spPr>
          <a:xfrm>
            <a:off x="248825" y="1344619"/>
            <a:ext cx="782107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sk-SK" sz="3600" b="1" dirty="0" smtClean="0">
                <a:ln/>
                <a:solidFill>
                  <a:schemeClr val="accent3"/>
                </a:solidFill>
              </a:rPr>
              <a:t>1993 bola daná do prevádzky nová školská jedáleň a telocvičňa</a:t>
            </a:r>
            <a:endParaRPr lang="sk-SK" sz="36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8" name="Obdĺžnik 7"/>
          <p:cNvSpPr/>
          <p:nvPr/>
        </p:nvSpPr>
        <p:spPr>
          <a:xfrm>
            <a:off x="5934862" y="147935"/>
            <a:ext cx="640111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sk-SK" sz="3200" b="1" dirty="0" smtClean="0">
                <a:ln/>
                <a:solidFill>
                  <a:schemeClr val="accent3"/>
                </a:solidFill>
              </a:rPr>
              <a:t>1993 vznik Slovenskej republiky</a:t>
            </a:r>
            <a:endParaRPr lang="sk-SK" sz="32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841" y="900495"/>
            <a:ext cx="2872892" cy="205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36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850" y="4115991"/>
            <a:ext cx="4425064" cy="263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bdĺžnik 3"/>
          <p:cNvSpPr/>
          <p:nvPr/>
        </p:nvSpPr>
        <p:spPr>
          <a:xfrm>
            <a:off x="332813" y="1445330"/>
            <a:ext cx="517934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sk-SK" sz="3600" b="1" dirty="0" smtClean="0">
                <a:ln/>
                <a:solidFill>
                  <a:schemeClr val="accent3"/>
                </a:solidFill>
              </a:rPr>
              <a:t>1996 – 2000 rozsiahla rekonštrukcia kaštieľa</a:t>
            </a:r>
            <a:endParaRPr lang="sk-SK" sz="36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8" b="15105"/>
          <a:stretch/>
        </p:blipFill>
        <p:spPr>
          <a:xfrm>
            <a:off x="332813" y="2766130"/>
            <a:ext cx="3530915" cy="2379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Obdĺžnik 8"/>
          <p:cNvSpPr/>
          <p:nvPr/>
        </p:nvSpPr>
        <p:spPr>
          <a:xfrm>
            <a:off x="7701566" y="69671"/>
            <a:ext cx="435306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sk-SK" sz="3600" b="1" dirty="0" smtClean="0">
                <a:ln/>
                <a:solidFill>
                  <a:schemeClr val="accent3"/>
                </a:solidFill>
              </a:rPr>
              <a:t>1999 priama voľba</a:t>
            </a:r>
          </a:p>
          <a:p>
            <a:r>
              <a:rPr lang="sk-SK" sz="3600" b="1" dirty="0" smtClean="0">
                <a:ln/>
                <a:solidFill>
                  <a:schemeClr val="accent3"/>
                </a:solidFill>
              </a:rPr>
              <a:t> prezidenta SR </a:t>
            </a:r>
            <a:endParaRPr lang="sk-SK" sz="36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112" y="1445329"/>
            <a:ext cx="2871802" cy="2010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75"/>
          <a:stretch/>
        </p:blipFill>
        <p:spPr>
          <a:xfrm>
            <a:off x="3981231" y="3481389"/>
            <a:ext cx="3061853" cy="2672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215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3972124"/>
            <a:ext cx="4877265" cy="2044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bdĺžnik 3"/>
          <p:cNvSpPr/>
          <p:nvPr/>
        </p:nvSpPr>
        <p:spPr>
          <a:xfrm>
            <a:off x="255644" y="1165787"/>
            <a:ext cx="6582478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sk-SK" sz="3200" b="1" dirty="0" smtClean="0">
                <a:ln/>
                <a:solidFill>
                  <a:schemeClr val="accent3"/>
                </a:solidFill>
              </a:rPr>
              <a:t>2002 zriaďovateľom školy sa stáva Trnavský samosprávny kraj.</a:t>
            </a:r>
          </a:p>
          <a:p>
            <a:r>
              <a:rPr lang="sk-SK" sz="3200" b="1" cap="none" spc="0" dirty="0" smtClean="0">
                <a:ln/>
                <a:solidFill>
                  <a:schemeClr val="accent3"/>
                </a:solidFill>
                <a:effectLst/>
              </a:rPr>
              <a:t>Dochádza tiež k zmene názvu školy na Združenú strednú školu poľnohospodársku v Rakoviciach.</a:t>
            </a:r>
            <a:endParaRPr lang="sk-SK" sz="32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7421216" y="-9335"/>
            <a:ext cx="492980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sk-SK" sz="3600" b="1" dirty="0" smtClean="0">
                <a:ln/>
                <a:solidFill>
                  <a:schemeClr val="accent3"/>
                </a:solidFill>
              </a:rPr>
              <a:t>2002 sme sa stali</a:t>
            </a:r>
          </a:p>
          <a:p>
            <a:r>
              <a:rPr lang="sk-SK" sz="3600" b="1" dirty="0" smtClean="0">
                <a:ln/>
                <a:solidFill>
                  <a:schemeClr val="accent3"/>
                </a:solidFill>
              </a:rPr>
              <a:t> majstrami sveta</a:t>
            </a:r>
          </a:p>
          <a:p>
            <a:r>
              <a:rPr lang="sk-SK" sz="3600" b="1" dirty="0" smtClean="0">
                <a:ln/>
                <a:solidFill>
                  <a:schemeClr val="accent3"/>
                </a:solidFill>
              </a:rPr>
              <a:t> v ľadovom hokeji</a:t>
            </a:r>
            <a:endParaRPr lang="sk-SK" sz="36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092" y="2021608"/>
            <a:ext cx="3672056" cy="2298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6421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Obdĺžnik 3"/>
          <p:cNvSpPr/>
          <p:nvPr/>
        </p:nvSpPr>
        <p:spPr>
          <a:xfrm>
            <a:off x="438794" y="290203"/>
            <a:ext cx="7910076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sk-SK" sz="4000" b="1" dirty="0" smtClean="0">
                <a:ln/>
                <a:solidFill>
                  <a:schemeClr val="accent3"/>
                </a:solidFill>
              </a:rPr>
              <a:t>2002   prvá zahraničná stáž žiakov ZSŠP Rakovice</a:t>
            </a:r>
          </a:p>
          <a:p>
            <a:r>
              <a:rPr lang="sk-SK" sz="4000" b="1" dirty="0" smtClean="0">
                <a:ln/>
                <a:solidFill>
                  <a:schemeClr val="accent3"/>
                </a:solidFill>
              </a:rPr>
              <a:t>s programom Leonardo da Vinci sa začala vo Veľkej Británii</a:t>
            </a:r>
          </a:p>
          <a:p>
            <a:r>
              <a:rPr lang="sk-SK" sz="4000" b="1" dirty="0" smtClean="0">
                <a:ln/>
                <a:solidFill>
                  <a:schemeClr val="accent3"/>
                </a:solidFill>
              </a:rPr>
              <a:t> a Taliansku</a:t>
            </a:r>
            <a:endParaRPr lang="sk-SK" sz="40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0" t="10714" r="4122"/>
          <a:stretch/>
        </p:blipFill>
        <p:spPr>
          <a:xfrm>
            <a:off x="4679012" y="3729665"/>
            <a:ext cx="3025157" cy="2542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" r="13124" b="4206"/>
          <a:stretch/>
        </p:blipFill>
        <p:spPr>
          <a:xfrm>
            <a:off x="463399" y="4534039"/>
            <a:ext cx="2972286" cy="2197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536" y="20840"/>
            <a:ext cx="3933758" cy="2225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786" y="2387067"/>
            <a:ext cx="1843082" cy="1252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542" y="3402317"/>
            <a:ext cx="2084770" cy="1042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Zástupný symbol obsahu 11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327" y="3786393"/>
            <a:ext cx="1896173" cy="2842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655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543" y="78835"/>
            <a:ext cx="1642917" cy="108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Obrázok 3" descr="prevziať (1)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7334" y="1866893"/>
            <a:ext cx="1622953" cy="108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Zástupný symbol obsahu 5" descr="prevziať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9920796" y="3928288"/>
            <a:ext cx="1583159" cy="108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ázok 5" descr="vlajk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10135" y="104666"/>
            <a:ext cx="1618387" cy="11007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354" y="5668688"/>
            <a:ext cx="1620000" cy="108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39" y="3928288"/>
            <a:ext cx="1620000" cy="108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637" y="1866893"/>
            <a:ext cx="1589435" cy="108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188" y="5668688"/>
            <a:ext cx="1584640" cy="108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28" y="1325958"/>
            <a:ext cx="4671967" cy="43427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045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53" y="3335974"/>
            <a:ext cx="3074505" cy="1636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bdĺžnik 3"/>
          <p:cNvSpPr/>
          <p:nvPr/>
        </p:nvSpPr>
        <p:spPr>
          <a:xfrm>
            <a:off x="131088" y="2114908"/>
            <a:ext cx="652294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sk-SK" sz="3600" b="1" dirty="0" smtClean="0">
                <a:ln/>
                <a:solidFill>
                  <a:schemeClr val="accent3"/>
                </a:solidFill>
              </a:rPr>
              <a:t>2004 v ZSŠP Rakovice </a:t>
            </a:r>
          </a:p>
          <a:p>
            <a:r>
              <a:rPr lang="sk-SK" sz="3600" b="1" dirty="0">
                <a:ln/>
                <a:solidFill>
                  <a:schemeClr val="accent3"/>
                </a:solidFill>
              </a:rPr>
              <a:t>b</a:t>
            </a:r>
            <a:r>
              <a:rPr lang="sk-SK" sz="3600" b="1" cap="none" spc="0" dirty="0" smtClean="0">
                <a:ln/>
                <a:solidFill>
                  <a:schemeClr val="accent3"/>
                </a:solidFill>
                <a:effectLst/>
              </a:rPr>
              <a:t>ola otvorená Jazyková škola</a:t>
            </a:r>
            <a:endParaRPr lang="sk-SK" sz="36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435" y="4154443"/>
            <a:ext cx="4281553" cy="2140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Obdĺžnik 6"/>
          <p:cNvSpPr/>
          <p:nvPr/>
        </p:nvSpPr>
        <p:spPr>
          <a:xfrm>
            <a:off x="6506817" y="104135"/>
            <a:ext cx="568518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sk-SK" sz="3600" b="1" dirty="0" smtClean="0">
                <a:ln/>
                <a:solidFill>
                  <a:schemeClr val="accent3"/>
                </a:solidFill>
              </a:rPr>
              <a:t>2004 Slovenská republika sa </a:t>
            </a:r>
            <a:r>
              <a:rPr lang="sk-SK" sz="3600" b="1" dirty="0" smtClean="0">
                <a:ln/>
                <a:solidFill>
                  <a:schemeClr val="accent3"/>
                </a:solidFill>
              </a:rPr>
              <a:t>stala </a:t>
            </a:r>
            <a:r>
              <a:rPr lang="sk-SK" sz="3600" b="1" dirty="0" smtClean="0">
                <a:ln/>
                <a:solidFill>
                  <a:schemeClr val="accent3"/>
                </a:solidFill>
              </a:rPr>
              <a:t>členom Európskej únie </a:t>
            </a:r>
            <a:endParaRPr lang="sk-SK" sz="36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865" y="1965409"/>
            <a:ext cx="3568307" cy="2010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007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69" y="4068693"/>
            <a:ext cx="2596107" cy="1947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bdĺžnik 3"/>
          <p:cNvSpPr/>
          <p:nvPr/>
        </p:nvSpPr>
        <p:spPr>
          <a:xfrm>
            <a:off x="319069" y="1722694"/>
            <a:ext cx="762050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sk-SK" sz="3600" b="1" dirty="0" smtClean="0">
                <a:ln/>
                <a:solidFill>
                  <a:schemeClr val="accent3"/>
                </a:solidFill>
              </a:rPr>
              <a:t>2007 medzinárodná konferencia „</a:t>
            </a:r>
            <a:r>
              <a:rPr lang="sk-SK" sz="3600" b="1" dirty="0" err="1" smtClean="0">
                <a:ln/>
                <a:solidFill>
                  <a:schemeClr val="accent3"/>
                </a:solidFill>
              </a:rPr>
              <a:t>Fancam</a:t>
            </a:r>
            <a:r>
              <a:rPr lang="sk-SK" sz="3600" b="1" dirty="0" smtClean="0">
                <a:ln/>
                <a:solidFill>
                  <a:schemeClr val="accent3"/>
                </a:solidFill>
              </a:rPr>
              <a:t> 2007“ EUROPEA Slovakia </a:t>
            </a:r>
          </a:p>
          <a:p>
            <a:r>
              <a:rPr lang="sk-SK" sz="3600" b="1" dirty="0" smtClean="0">
                <a:ln/>
                <a:solidFill>
                  <a:schemeClr val="accent3"/>
                </a:solidFill>
              </a:rPr>
              <a:t> v Rakoviciach </a:t>
            </a:r>
            <a:endParaRPr lang="sk-SK" sz="36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088" y="4800192"/>
            <a:ext cx="2588040" cy="1994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319" y="3477020"/>
            <a:ext cx="2417909" cy="3223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826" y="3167785"/>
            <a:ext cx="1683770" cy="1317733"/>
          </a:xfrm>
          <a:prstGeom prst="rect">
            <a:avLst/>
          </a:prstGeom>
        </p:spPr>
      </p:pic>
      <p:sp>
        <p:nvSpPr>
          <p:cNvPr id="10" name="Obdĺžnik 9"/>
          <p:cNvSpPr/>
          <p:nvPr/>
        </p:nvSpPr>
        <p:spPr>
          <a:xfrm>
            <a:off x="7114679" y="82071"/>
            <a:ext cx="507732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sk-SK" sz="3200" b="1" dirty="0" smtClean="0">
                <a:ln/>
                <a:solidFill>
                  <a:schemeClr val="accent3"/>
                </a:solidFill>
              </a:rPr>
              <a:t>2007 Slovenská republika</a:t>
            </a:r>
          </a:p>
          <a:p>
            <a:r>
              <a:rPr lang="sk-SK" sz="3200" b="1" dirty="0" smtClean="0">
                <a:ln/>
                <a:solidFill>
                  <a:schemeClr val="accent3"/>
                </a:solidFill>
              </a:rPr>
              <a:t>patrí do Schengenského priestoru</a:t>
            </a:r>
            <a:endParaRPr lang="sk-SK" sz="32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13" name="Obrázok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6128" y="1780667"/>
            <a:ext cx="2422274" cy="2550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69" y="609600"/>
            <a:ext cx="2463431" cy="92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1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" name="Zástupný symbol obsahu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71"/>
          <a:stretch/>
        </p:blipFill>
        <p:spPr>
          <a:xfrm>
            <a:off x="252330" y="184586"/>
            <a:ext cx="5327385" cy="30898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Obdĺžnik 4"/>
          <p:cNvSpPr/>
          <p:nvPr/>
        </p:nvSpPr>
        <p:spPr>
          <a:xfrm>
            <a:off x="6288286" y="392837"/>
            <a:ext cx="449757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sk-SK" sz="5400" b="1" dirty="0" smtClean="0">
                <a:ln/>
                <a:solidFill>
                  <a:schemeClr val="accent3"/>
                </a:solidFill>
              </a:rPr>
              <a:t>70.výročie</a:t>
            </a:r>
          </a:p>
          <a:p>
            <a:pPr algn="ctr"/>
            <a:r>
              <a:rPr lang="sk-SK" sz="5400" b="1" dirty="0" smtClean="0">
                <a:ln/>
                <a:solidFill>
                  <a:schemeClr val="accent3"/>
                </a:solidFill>
              </a:rPr>
              <a:t>SOŠ Rakovice</a:t>
            </a:r>
          </a:p>
          <a:p>
            <a:pPr algn="ctr"/>
            <a:r>
              <a:rPr lang="sk-SK" sz="5400" b="1" dirty="0" smtClean="0">
                <a:ln/>
                <a:solidFill>
                  <a:schemeClr val="accent3"/>
                </a:solidFill>
              </a:rPr>
              <a:t>1945-2015</a:t>
            </a: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013" y="3081562"/>
            <a:ext cx="7362423" cy="33514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40" y="3699467"/>
            <a:ext cx="3406438" cy="27035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733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6" name="Zástupný symbol obsah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295" y="1499888"/>
            <a:ext cx="3362306" cy="2521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bdĺžnik 3"/>
          <p:cNvSpPr/>
          <p:nvPr/>
        </p:nvSpPr>
        <p:spPr>
          <a:xfrm>
            <a:off x="116633" y="1560424"/>
            <a:ext cx="707757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sk-SK" sz="3600" b="1" dirty="0" smtClean="0">
                <a:ln/>
                <a:solidFill>
                  <a:schemeClr val="accent3"/>
                </a:solidFill>
              </a:rPr>
              <a:t>2008 škola prijala nový názov </a:t>
            </a:r>
          </a:p>
          <a:p>
            <a:r>
              <a:rPr lang="sk-SK" sz="3600" b="1" cap="none" spc="0" dirty="0" smtClean="0">
                <a:ln/>
                <a:solidFill>
                  <a:schemeClr val="accent3"/>
                </a:solidFill>
                <a:effectLst/>
              </a:rPr>
              <a:t>Stredná odborná škola Rakovice</a:t>
            </a:r>
            <a:endParaRPr lang="sk-SK" sz="36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6864627" y="-82254"/>
            <a:ext cx="532737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sk-SK" sz="3200" b="1" dirty="0" smtClean="0">
                <a:ln/>
                <a:solidFill>
                  <a:schemeClr val="accent3"/>
                </a:solidFill>
              </a:rPr>
              <a:t>2008 Slovensko navštívila </a:t>
            </a:r>
          </a:p>
          <a:p>
            <a:r>
              <a:rPr lang="sk-SK" sz="3200" b="1" dirty="0">
                <a:ln/>
                <a:solidFill>
                  <a:schemeClr val="accent3"/>
                </a:solidFill>
              </a:rPr>
              <a:t>b</a:t>
            </a:r>
            <a:r>
              <a:rPr lang="sk-SK" sz="3200" b="1" dirty="0" smtClean="0">
                <a:ln/>
                <a:solidFill>
                  <a:schemeClr val="accent3"/>
                </a:solidFill>
              </a:rPr>
              <a:t>ritská kráľovná Alžbeta II.</a:t>
            </a:r>
            <a:endParaRPr lang="sk-SK" sz="32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12" y="3040955"/>
            <a:ext cx="3781844" cy="2836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280" y="3326213"/>
            <a:ext cx="3015973" cy="2428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382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97" y="3238360"/>
            <a:ext cx="1898922" cy="3243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bdĺžnik 3"/>
          <p:cNvSpPr/>
          <p:nvPr/>
        </p:nvSpPr>
        <p:spPr>
          <a:xfrm>
            <a:off x="357197" y="1002126"/>
            <a:ext cx="684390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sk-SK" sz="3600" b="1" dirty="0" smtClean="0">
                <a:ln/>
                <a:solidFill>
                  <a:schemeClr val="accent3"/>
                </a:solidFill>
              </a:rPr>
              <a:t>2010 žiačka SOŠ Rakovice Alžbeta Rusnáková získala </a:t>
            </a:r>
          </a:p>
          <a:p>
            <a:r>
              <a:rPr lang="sk-SK" sz="3600" b="1" dirty="0" smtClean="0">
                <a:ln/>
                <a:solidFill>
                  <a:schemeClr val="accent3"/>
                </a:solidFill>
              </a:rPr>
              <a:t>na Flóre v Bratislave 1.miesto</a:t>
            </a:r>
            <a:endParaRPr lang="sk-SK" sz="36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007" y="3300929"/>
            <a:ext cx="2385857" cy="3181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119" y="4477749"/>
            <a:ext cx="2194888" cy="702364"/>
          </a:xfrm>
          <a:prstGeom prst="rect">
            <a:avLst/>
          </a:prstGeom>
        </p:spPr>
      </p:pic>
      <p:sp>
        <p:nvSpPr>
          <p:cNvPr id="8" name="Obdĺžnik 7"/>
          <p:cNvSpPr/>
          <p:nvPr/>
        </p:nvSpPr>
        <p:spPr>
          <a:xfrm>
            <a:off x="8534399" y="9435"/>
            <a:ext cx="382988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sk-SK" sz="3600" b="1" dirty="0" smtClean="0">
                <a:ln/>
                <a:solidFill>
                  <a:schemeClr val="accent3"/>
                </a:solidFill>
              </a:rPr>
              <a:t>2010 Slovensko </a:t>
            </a:r>
          </a:p>
          <a:p>
            <a:r>
              <a:rPr lang="sk-SK" sz="3600" b="1" dirty="0" smtClean="0">
                <a:ln/>
                <a:solidFill>
                  <a:schemeClr val="accent3"/>
                </a:solidFill>
              </a:rPr>
              <a:t>zasiahli povodne</a:t>
            </a:r>
            <a:endParaRPr lang="sk-SK" sz="36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752" y="1879289"/>
            <a:ext cx="2859708" cy="1908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691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648" y="124171"/>
            <a:ext cx="2275336" cy="3033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bdĺžnik 3"/>
          <p:cNvSpPr/>
          <p:nvPr/>
        </p:nvSpPr>
        <p:spPr>
          <a:xfrm>
            <a:off x="1835857" y="-36731"/>
            <a:ext cx="812273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sk-SK" sz="3600" b="1" dirty="0" smtClean="0">
                <a:ln/>
                <a:solidFill>
                  <a:schemeClr val="accent3"/>
                </a:solidFill>
              </a:rPr>
              <a:t>Victoria </a:t>
            </a:r>
            <a:r>
              <a:rPr lang="sk-SK" sz="3600" b="1" dirty="0" err="1" smtClean="0">
                <a:ln/>
                <a:solidFill>
                  <a:schemeClr val="accent3"/>
                </a:solidFill>
              </a:rPr>
              <a:t>Regia</a:t>
            </a:r>
            <a:r>
              <a:rPr lang="sk-SK" sz="3600" b="1" dirty="0" smtClean="0">
                <a:ln/>
                <a:solidFill>
                  <a:schemeClr val="accent3"/>
                </a:solidFill>
              </a:rPr>
              <a:t> </a:t>
            </a:r>
          </a:p>
          <a:p>
            <a:pPr algn="ctr"/>
            <a:r>
              <a:rPr lang="sk-SK" sz="3600" b="1" dirty="0" smtClean="0">
                <a:ln/>
                <a:solidFill>
                  <a:schemeClr val="accent3"/>
                </a:solidFill>
              </a:rPr>
              <a:t>súťaž vo viazaní a aranžovaní kvetín</a:t>
            </a:r>
            <a:endParaRPr lang="sk-SK" sz="36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36" y="1431234"/>
            <a:ext cx="2268607" cy="3024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083" y="3644348"/>
            <a:ext cx="2119520" cy="2826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568" y="1487765"/>
            <a:ext cx="2269434" cy="3025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166" y="4837844"/>
            <a:ext cx="3458818" cy="1945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750" y="1641062"/>
            <a:ext cx="2622720" cy="3980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964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" name="Zástupný symbol obsah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59" y="1453882"/>
            <a:ext cx="2415777" cy="3221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bdĺžnik 4"/>
          <p:cNvSpPr/>
          <p:nvPr/>
        </p:nvSpPr>
        <p:spPr>
          <a:xfrm>
            <a:off x="677334" y="-105659"/>
            <a:ext cx="1085425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sk-SK" sz="3600" b="1" dirty="0" smtClean="0">
                <a:ln/>
                <a:solidFill>
                  <a:schemeClr val="accent3"/>
                </a:solidFill>
              </a:rPr>
              <a:t>Victoria </a:t>
            </a:r>
            <a:r>
              <a:rPr lang="sk-SK" sz="3600" b="1" dirty="0" err="1" smtClean="0">
                <a:ln/>
                <a:solidFill>
                  <a:schemeClr val="accent3"/>
                </a:solidFill>
              </a:rPr>
              <a:t>Regia</a:t>
            </a:r>
            <a:endParaRPr lang="sk-SK" sz="3600" b="1" dirty="0" smtClean="0">
              <a:ln/>
              <a:solidFill>
                <a:schemeClr val="accent3"/>
              </a:solidFill>
            </a:endParaRPr>
          </a:p>
          <a:p>
            <a:pPr algn="ctr"/>
            <a:r>
              <a:rPr lang="sk-SK" sz="3600" b="1" dirty="0">
                <a:ln/>
                <a:solidFill>
                  <a:schemeClr val="accent3"/>
                </a:solidFill>
              </a:rPr>
              <a:t>k</a:t>
            </a:r>
            <a:r>
              <a:rPr lang="sk-SK" sz="3600" b="1" cap="none" spc="0" dirty="0" smtClean="0">
                <a:ln/>
                <a:solidFill>
                  <a:schemeClr val="accent3"/>
                </a:solidFill>
                <a:effectLst/>
              </a:rPr>
              <a:t>vetinové alegorické vozy v podaní našich žiakov</a:t>
            </a:r>
            <a:endParaRPr lang="sk-SK" sz="36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111" y="1334282"/>
            <a:ext cx="2387153" cy="3182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464" y="1344893"/>
            <a:ext cx="3468709" cy="2601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136" y="4195960"/>
            <a:ext cx="3262648" cy="2446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5" y="4202692"/>
            <a:ext cx="3089977" cy="2317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962" y="1671887"/>
            <a:ext cx="3040038" cy="2280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ázok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62"/>
          <a:stretch/>
        </p:blipFill>
        <p:spPr>
          <a:xfrm>
            <a:off x="8257862" y="4282437"/>
            <a:ext cx="3284227" cy="2274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468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1" y="951634"/>
            <a:ext cx="3999247" cy="1279759"/>
          </a:xfrm>
        </p:spPr>
      </p:pic>
      <p:sp>
        <p:nvSpPr>
          <p:cNvPr id="4" name="Obdĺžnik 3"/>
          <p:cNvSpPr/>
          <p:nvPr/>
        </p:nvSpPr>
        <p:spPr>
          <a:xfrm>
            <a:off x="113261" y="2063113"/>
            <a:ext cx="770421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sk-SK" sz="3600" b="1" dirty="0" smtClean="0">
                <a:ln/>
                <a:solidFill>
                  <a:schemeClr val="accent3"/>
                </a:solidFill>
              </a:rPr>
              <a:t>2013 medzinárodná konferencia COPCHAVET v Rakoviciach</a:t>
            </a:r>
            <a:endParaRPr lang="sk-SK" sz="36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27" y="3396156"/>
            <a:ext cx="4851351" cy="322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Obdĺžnik 7"/>
          <p:cNvSpPr/>
          <p:nvPr/>
        </p:nvSpPr>
        <p:spPr>
          <a:xfrm>
            <a:off x="6284330" y="68922"/>
            <a:ext cx="590767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sk-SK" sz="3200" b="1" dirty="0" smtClean="0">
                <a:ln/>
                <a:solidFill>
                  <a:schemeClr val="accent3"/>
                </a:solidFill>
              </a:rPr>
              <a:t>2013 Slovensko podľa LONELY </a:t>
            </a:r>
            <a:r>
              <a:rPr lang="sk-SK" sz="3200" b="1" dirty="0">
                <a:ln/>
                <a:solidFill>
                  <a:schemeClr val="accent3"/>
                </a:solidFill>
              </a:rPr>
              <a:t>PLANET patrilo medzi </a:t>
            </a:r>
            <a:r>
              <a:rPr lang="sk-SK" sz="3200" b="1" dirty="0" smtClean="0">
                <a:ln/>
                <a:solidFill>
                  <a:schemeClr val="accent3"/>
                </a:solidFill>
              </a:rPr>
              <a:t>10 najlepších destinácií sveta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246" y="1930400"/>
            <a:ext cx="4109658" cy="1693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476" y="3904502"/>
            <a:ext cx="4075428" cy="2717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427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61" y="1928346"/>
            <a:ext cx="3295326" cy="2471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bdĺžnik 3"/>
          <p:cNvSpPr/>
          <p:nvPr/>
        </p:nvSpPr>
        <p:spPr>
          <a:xfrm>
            <a:off x="484361" y="623669"/>
            <a:ext cx="813235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sk-SK" sz="3600" b="1" dirty="0" smtClean="0">
                <a:ln/>
                <a:solidFill>
                  <a:schemeClr val="accent3"/>
                </a:solidFill>
              </a:rPr>
              <a:t>2013 Krajské kolo SOČ v Rakoviciach</a:t>
            </a:r>
            <a:endParaRPr lang="sk-SK" sz="36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968" y="227815"/>
            <a:ext cx="2871989" cy="2297591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230" y="3591152"/>
            <a:ext cx="3732727" cy="2799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595" y="2525406"/>
            <a:ext cx="3552423" cy="2664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1334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125" y="67070"/>
            <a:ext cx="5294603" cy="1512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bdĺžnik 3"/>
          <p:cNvSpPr/>
          <p:nvPr/>
        </p:nvSpPr>
        <p:spPr>
          <a:xfrm>
            <a:off x="235238" y="149222"/>
            <a:ext cx="522931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sk-SK" sz="3600" b="1" dirty="0" smtClean="0">
                <a:ln/>
                <a:solidFill>
                  <a:schemeClr val="accent3"/>
                </a:solidFill>
              </a:rPr>
              <a:t>2013 ERASMUS+,</a:t>
            </a:r>
          </a:p>
          <a:p>
            <a:r>
              <a:rPr lang="sk-SK" sz="3600" b="1" dirty="0" smtClean="0">
                <a:ln/>
                <a:solidFill>
                  <a:schemeClr val="accent3"/>
                </a:solidFill>
              </a:rPr>
              <a:t> vzdelávací program EÚ</a:t>
            </a:r>
            <a:endParaRPr lang="sk-SK" sz="36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6" name="Picture 3" descr="C:\Users\Samuel Valášek\Desktop\DOD\996815_527561417292971_1274887467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238" y="1579428"/>
            <a:ext cx="2633730" cy="2633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C:\Users\Aďa\Desktop\IMG_09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01469" y="1776372"/>
            <a:ext cx="3154050" cy="2082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ok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1" r="19765" b="9827"/>
          <a:stretch/>
        </p:blipFill>
        <p:spPr>
          <a:xfrm>
            <a:off x="5582158" y="1641086"/>
            <a:ext cx="3044487" cy="2949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645" y="3856882"/>
            <a:ext cx="3191814" cy="2393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ázok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6" b="17183"/>
          <a:stretch/>
        </p:blipFill>
        <p:spPr>
          <a:xfrm>
            <a:off x="3015117" y="1311806"/>
            <a:ext cx="2497187" cy="3134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ázok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5" r="14962"/>
          <a:stretch/>
        </p:blipFill>
        <p:spPr>
          <a:xfrm>
            <a:off x="775880" y="4162643"/>
            <a:ext cx="2859110" cy="2287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742" y="4162643"/>
            <a:ext cx="3077630" cy="2308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284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0968" y="428915"/>
            <a:ext cx="8596668" cy="1320800"/>
          </a:xfrm>
        </p:spPr>
        <p:txBody>
          <a:bodyPr/>
          <a:lstStyle/>
          <a:p>
            <a:endParaRPr lang="sk-SK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666" y="3242128"/>
            <a:ext cx="2564050" cy="3418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bdĺžnik 3"/>
          <p:cNvSpPr/>
          <p:nvPr/>
        </p:nvSpPr>
        <p:spPr>
          <a:xfrm>
            <a:off x="290968" y="1794317"/>
            <a:ext cx="719909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sk-SK" sz="3600" b="1" dirty="0" smtClean="0">
                <a:ln/>
                <a:solidFill>
                  <a:schemeClr val="accent3"/>
                </a:solidFill>
              </a:rPr>
              <a:t>2014 SOŠ Rakovice víťaz celoslovenskej súťaže </a:t>
            </a:r>
            <a:r>
              <a:rPr lang="sk-SK" sz="3600" b="1" dirty="0" err="1" smtClean="0">
                <a:ln/>
                <a:solidFill>
                  <a:schemeClr val="accent3"/>
                </a:solidFill>
              </a:rPr>
              <a:t>ProEnviro</a:t>
            </a:r>
            <a:endParaRPr lang="sk-SK" sz="36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12" name="Obrázo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8" y="3242128"/>
            <a:ext cx="1824790" cy="782053"/>
          </a:xfrm>
          <a:prstGeom prst="rect">
            <a:avLst/>
          </a:prstGeom>
        </p:spPr>
      </p:pic>
      <p:sp>
        <p:nvSpPr>
          <p:cNvPr id="13" name="Obdĺžnik 12"/>
          <p:cNvSpPr/>
          <p:nvPr/>
        </p:nvSpPr>
        <p:spPr>
          <a:xfrm>
            <a:off x="6941713" y="24117"/>
            <a:ext cx="503825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sk-SK" sz="3600" b="1" dirty="0" smtClean="0">
                <a:ln/>
                <a:solidFill>
                  <a:schemeClr val="accent3"/>
                </a:solidFill>
              </a:rPr>
              <a:t>2014 žiaci a študenti majú bezplatnú vlakovú prepravu</a:t>
            </a:r>
            <a:endParaRPr lang="sk-SK" sz="36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15" name="Obrázok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016" y="2245804"/>
            <a:ext cx="3284585" cy="199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210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93" y="3190342"/>
            <a:ext cx="3387144" cy="3387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bdĺžnik 3"/>
          <p:cNvSpPr/>
          <p:nvPr/>
        </p:nvSpPr>
        <p:spPr>
          <a:xfrm>
            <a:off x="108401" y="1436016"/>
            <a:ext cx="572890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sk-SK" sz="3600" b="1" dirty="0" smtClean="0">
                <a:ln/>
                <a:solidFill>
                  <a:schemeClr val="accent3"/>
                </a:solidFill>
              </a:rPr>
              <a:t>2015 žiaci SOŠ Rakovice v krajskom kole SOČ obsadili 3.miesto</a:t>
            </a:r>
            <a:endParaRPr lang="sk-SK" sz="36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554" y="2540000"/>
            <a:ext cx="2335499" cy="1868399"/>
          </a:xfrm>
          <a:prstGeom prst="rect">
            <a:avLst/>
          </a:prstGeom>
        </p:spPr>
      </p:pic>
      <p:sp>
        <p:nvSpPr>
          <p:cNvPr id="3" name="Obdĺžnik 2"/>
          <p:cNvSpPr/>
          <p:nvPr/>
        </p:nvSpPr>
        <p:spPr>
          <a:xfrm>
            <a:off x="7781173" y="0"/>
            <a:ext cx="492075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sk-SK" sz="3600" b="1" dirty="0" smtClean="0">
                <a:ln/>
                <a:solidFill>
                  <a:schemeClr val="accent3"/>
                </a:solidFill>
              </a:rPr>
              <a:t>2015 SOŠ Rakovice oslavuje 70.výročie založenia</a:t>
            </a:r>
            <a:endParaRPr lang="sk-SK" sz="36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591" y="2363926"/>
            <a:ext cx="3750672" cy="1875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447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6" name="Picture 2" descr="G:\Foto zborovňa\DSC_02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7334" y="255657"/>
            <a:ext cx="8512935" cy="5653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bdĺžnik 3"/>
          <p:cNvSpPr/>
          <p:nvPr/>
        </p:nvSpPr>
        <p:spPr>
          <a:xfrm>
            <a:off x="125555" y="5909578"/>
            <a:ext cx="1206644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sk-SK" sz="4000" b="1" dirty="0" smtClean="0">
                <a:ln/>
                <a:solidFill>
                  <a:schemeClr val="accent3"/>
                </a:solidFill>
              </a:rPr>
              <a:t>Pedagogický zbor SOŠ Rakovice v </a:t>
            </a:r>
            <a:r>
              <a:rPr lang="sk-SK" sz="4000" b="1" dirty="0" err="1" smtClean="0">
                <a:ln/>
                <a:solidFill>
                  <a:schemeClr val="accent3"/>
                </a:solidFill>
              </a:rPr>
              <a:t>šk.r</a:t>
            </a:r>
            <a:r>
              <a:rPr lang="sk-SK" sz="4000" b="1" dirty="0" smtClean="0">
                <a:ln/>
                <a:solidFill>
                  <a:schemeClr val="accent3"/>
                </a:solidFill>
              </a:rPr>
              <a:t>. 2015/2016</a:t>
            </a:r>
            <a:endParaRPr lang="sk-SK" sz="40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608" y="842183"/>
            <a:ext cx="4215456" cy="26182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Obdĺžnik 3"/>
          <p:cNvSpPr/>
          <p:nvPr/>
        </p:nvSpPr>
        <p:spPr>
          <a:xfrm>
            <a:off x="5511599" y="100521"/>
            <a:ext cx="701898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sk-SK" sz="3200" b="1" dirty="0" smtClean="0">
                <a:ln/>
                <a:solidFill>
                  <a:schemeClr val="accent3"/>
                </a:solidFill>
              </a:rPr>
              <a:t>8.máj 1945 koniec 2.sv. vojny</a:t>
            </a:r>
            <a:endParaRPr lang="sk-SK" sz="32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0" y="1930400"/>
            <a:ext cx="748747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sk-SK" sz="3600" b="1" dirty="0" smtClean="0">
                <a:ln/>
                <a:solidFill>
                  <a:schemeClr val="accent3"/>
                </a:solidFill>
              </a:rPr>
              <a:t>Apríl 1945 založenie</a:t>
            </a:r>
          </a:p>
          <a:p>
            <a:pPr algn="ctr"/>
            <a:r>
              <a:rPr lang="sk-SK" sz="3600" b="1" dirty="0" smtClean="0">
                <a:ln/>
                <a:solidFill>
                  <a:schemeClr val="accent3"/>
                </a:solidFill>
              </a:rPr>
              <a:t>Štátnej vyššej hospodárskej školy</a:t>
            </a:r>
          </a:p>
          <a:p>
            <a:pPr algn="ctr"/>
            <a:r>
              <a:rPr lang="sk-SK" sz="3600" b="1" dirty="0" smtClean="0">
                <a:ln/>
                <a:solidFill>
                  <a:schemeClr val="accent3"/>
                </a:solidFill>
              </a:rPr>
              <a:t> v Rakoviciach</a:t>
            </a:r>
            <a:endParaRPr lang="sk-SK" sz="36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10" y="3912130"/>
            <a:ext cx="3943189" cy="27454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346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236113"/>
            <a:ext cx="8596668" cy="1320800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8" name="Obdĺžnik 7"/>
          <p:cNvSpPr/>
          <p:nvPr/>
        </p:nvSpPr>
        <p:spPr>
          <a:xfrm>
            <a:off x="134760" y="409051"/>
            <a:ext cx="12192000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sk-SK" sz="7200" b="1" dirty="0" smtClean="0">
                <a:ln/>
                <a:solidFill>
                  <a:schemeClr val="accent3"/>
                </a:solidFill>
                <a:latin typeface="Arial Narrow" panose="020B0606020202030204" pitchFamily="34" charset="0"/>
              </a:rPr>
              <a:t>Stredná odborná škola Rakovice,</a:t>
            </a:r>
          </a:p>
          <a:p>
            <a:r>
              <a:rPr lang="sk-SK" sz="7200" b="1" dirty="0" smtClean="0">
                <a:ln/>
                <a:solidFill>
                  <a:schemeClr val="accent3"/>
                </a:solidFill>
                <a:latin typeface="Arial Narrow" panose="020B0606020202030204" pitchFamily="34" charset="0"/>
              </a:rPr>
              <a:t>				m</a:t>
            </a:r>
            <a:r>
              <a:rPr lang="sk-SK" sz="7200" b="1" cap="none" spc="0" dirty="0" smtClean="0">
                <a:ln/>
                <a:solidFill>
                  <a:schemeClr val="accent3"/>
                </a:solidFill>
                <a:effectLst/>
                <a:latin typeface="Arial Narrow" panose="020B0606020202030204" pitchFamily="34" charset="0"/>
              </a:rPr>
              <a:t>oja trieda,</a:t>
            </a:r>
          </a:p>
          <a:p>
            <a:r>
              <a:rPr lang="sk-SK" sz="7200" b="1" dirty="0" smtClean="0">
                <a:ln/>
                <a:solidFill>
                  <a:schemeClr val="accent3"/>
                </a:solidFill>
                <a:latin typeface="Arial Narrow" panose="020B0606020202030204" pitchFamily="34" charset="0"/>
              </a:rPr>
              <a:t>								moja škola,</a:t>
            </a:r>
          </a:p>
          <a:p>
            <a:r>
              <a:rPr lang="sk-SK" sz="7200" b="1" dirty="0" smtClean="0">
                <a:ln/>
                <a:solidFill>
                  <a:schemeClr val="accent3"/>
                </a:solidFill>
                <a:latin typeface="Arial Narrow" panose="020B0606020202030204" pitchFamily="34" charset="0"/>
              </a:rPr>
              <a:t>												m</a:t>
            </a:r>
            <a:r>
              <a:rPr lang="sk-SK" sz="7200" b="1" cap="none" spc="0" dirty="0" smtClean="0">
                <a:ln/>
                <a:solidFill>
                  <a:schemeClr val="accent3"/>
                </a:solidFill>
                <a:effectLst/>
                <a:latin typeface="Arial Narrow" panose="020B0606020202030204" pitchFamily="34" charset="0"/>
              </a:rPr>
              <a:t>oja rodina</a:t>
            </a:r>
          </a:p>
          <a:p>
            <a:r>
              <a:rPr lang="sk-SK" sz="7200" b="1" dirty="0" smtClean="0">
                <a:ln/>
                <a:solidFill>
                  <a:schemeClr val="accent3"/>
                </a:solidFill>
                <a:latin typeface="Arial Narrow" panose="020B0606020202030204" pitchFamily="34" charset="0"/>
              </a:rPr>
              <a:t>								1945 - 2015</a:t>
            </a:r>
            <a:endParaRPr lang="sk-SK" sz="7200" b="1" cap="none" spc="0" dirty="0">
              <a:ln/>
              <a:solidFill>
                <a:schemeClr val="accent3"/>
              </a:solidFill>
              <a:effectLst/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29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476" y="844065"/>
            <a:ext cx="3317612" cy="22174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Obdĺžnik 3"/>
          <p:cNvSpPr/>
          <p:nvPr/>
        </p:nvSpPr>
        <p:spPr>
          <a:xfrm>
            <a:off x="4041244" y="56245"/>
            <a:ext cx="815075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sk-SK" sz="3600" b="1" dirty="0" smtClean="0">
                <a:ln/>
                <a:solidFill>
                  <a:schemeClr val="accent3"/>
                </a:solidFill>
              </a:rPr>
              <a:t>Február 1948 politický prevrat v ČSR</a:t>
            </a:r>
            <a:endParaRPr lang="sk-SK" sz="36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0" y="1270000"/>
            <a:ext cx="847094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sk-SK" sz="3600" b="1" dirty="0" smtClean="0">
                <a:ln/>
                <a:solidFill>
                  <a:schemeClr val="accent3"/>
                </a:solidFill>
              </a:rPr>
              <a:t>V školskom roku 1949/1950</a:t>
            </a:r>
          </a:p>
          <a:p>
            <a:r>
              <a:rPr lang="sk-SK" sz="3600" b="1" dirty="0">
                <a:ln/>
                <a:solidFill>
                  <a:schemeClr val="accent3"/>
                </a:solidFill>
              </a:rPr>
              <a:t>š</a:t>
            </a:r>
            <a:r>
              <a:rPr lang="sk-SK" sz="3600" b="1" cap="none" spc="0" dirty="0" smtClean="0">
                <a:ln/>
                <a:solidFill>
                  <a:schemeClr val="accent3"/>
                </a:solidFill>
                <a:effectLst/>
              </a:rPr>
              <a:t>kola je premenovaná</a:t>
            </a:r>
          </a:p>
          <a:p>
            <a:r>
              <a:rPr lang="sk-SK" sz="3600" b="1" cap="none" spc="0" dirty="0" smtClean="0">
                <a:ln/>
                <a:solidFill>
                  <a:schemeClr val="accent3"/>
                </a:solidFill>
                <a:effectLst/>
              </a:rPr>
              <a:t>na Vyššiu roľnícku školu v Rakoviciach</a:t>
            </a:r>
            <a:endParaRPr lang="sk-SK" sz="36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129" y="3875031"/>
            <a:ext cx="3272493" cy="2454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941" y="4584825"/>
            <a:ext cx="3606585" cy="2252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26" y="3061532"/>
            <a:ext cx="4320953" cy="3046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798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" name="Zástupný symbol obsah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22" y="2993652"/>
            <a:ext cx="1234762" cy="15835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Obdĺžnik 3"/>
          <p:cNvSpPr/>
          <p:nvPr/>
        </p:nvSpPr>
        <p:spPr>
          <a:xfrm>
            <a:off x="66779" y="1122878"/>
            <a:ext cx="7407447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sk-SK" sz="2800" b="1" dirty="0" smtClean="0">
                <a:ln/>
                <a:solidFill>
                  <a:schemeClr val="accent3"/>
                </a:solidFill>
              </a:rPr>
              <a:t>V šk.r.1954/1955 škola bola premenovaná na Poľnohospodársku technickú školu, odbor pestovateľský a bola premiestnená do Nového Mesta nad Váhom. Príčinou premiestnenia boli nevhodné prevádzkové podmienky.</a:t>
            </a:r>
            <a:endParaRPr lang="sk-SK" sz="28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6255026" y="147935"/>
            <a:ext cx="5817704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/>
            <a:r>
              <a:rPr lang="sk-SK" sz="3200" b="1" dirty="0" smtClean="0">
                <a:ln/>
                <a:solidFill>
                  <a:schemeClr val="accent3"/>
                </a:solidFill>
              </a:rPr>
              <a:t>1955 ČSR sa stala členom Varšavskej zmluvy</a:t>
            </a:r>
            <a:endParaRPr lang="sk-SK" sz="32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670" y="1511175"/>
            <a:ext cx="3419060" cy="11659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5256" y="3568812"/>
            <a:ext cx="4799595" cy="30175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586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" name="Zástupný symbol obsah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646" y="1303885"/>
            <a:ext cx="3511825" cy="18725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Obdĺžnik 3"/>
          <p:cNvSpPr/>
          <p:nvPr/>
        </p:nvSpPr>
        <p:spPr>
          <a:xfrm>
            <a:off x="164526" y="1270000"/>
            <a:ext cx="7938052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sk-SK" sz="3600" b="1" dirty="0" smtClean="0">
                <a:ln/>
                <a:solidFill>
                  <a:schemeClr val="accent3"/>
                </a:solidFill>
              </a:rPr>
              <a:t>v školskom roku 1962/63</a:t>
            </a:r>
          </a:p>
          <a:p>
            <a:r>
              <a:rPr lang="sk-SK" sz="3600" b="1" dirty="0" smtClean="0">
                <a:ln/>
                <a:solidFill>
                  <a:schemeClr val="accent3"/>
                </a:solidFill>
              </a:rPr>
              <a:t>sa v Rakoviciach zriadila opäť Poľnohospodárska technická škola, odbor záhradnícky</a:t>
            </a:r>
            <a:endParaRPr lang="sk-SK" sz="36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4684646" y="-58280"/>
            <a:ext cx="761999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sk-SK" sz="3200" b="1" dirty="0" smtClean="0">
                <a:ln/>
                <a:solidFill>
                  <a:schemeClr val="accent3"/>
                </a:solidFill>
              </a:rPr>
              <a:t>1960  nový názov nášho štátu</a:t>
            </a:r>
          </a:p>
          <a:p>
            <a:r>
              <a:rPr lang="sk-SK" sz="3200" b="1" cap="none" spc="0" dirty="0" smtClean="0">
                <a:ln/>
                <a:solidFill>
                  <a:schemeClr val="accent3"/>
                </a:solidFill>
                <a:effectLst/>
              </a:rPr>
              <a:t>Československá socialistická republika</a:t>
            </a:r>
            <a:endParaRPr lang="sk-SK" sz="32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741" y="4098657"/>
            <a:ext cx="3258609" cy="22259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51" y="3578324"/>
            <a:ext cx="5375965" cy="3007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327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21479" y="0"/>
            <a:ext cx="4770521" cy="1336336"/>
          </a:xfr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sk-SK" sz="2800" b="1" dirty="0" smtClean="0">
                <a:ln/>
                <a:solidFill>
                  <a:schemeClr val="accent3"/>
                </a:solidFill>
              </a:rPr>
              <a:t>1964 stavba medzištátneho plynovodu Bratstvo medzi ZSSR a ČSSR </a:t>
            </a:r>
            <a:br>
              <a:rPr lang="sk-SK" sz="2800" b="1" dirty="0" smtClean="0">
                <a:ln/>
                <a:solidFill>
                  <a:schemeClr val="accent3"/>
                </a:solidFill>
              </a:rPr>
            </a:br>
            <a:endParaRPr lang="sk-SK" sz="2800" b="1" dirty="0">
              <a:ln/>
              <a:solidFill>
                <a:schemeClr val="accent3"/>
              </a:solidFill>
            </a:endParaRPr>
          </a:p>
        </p:txBody>
      </p:sp>
      <p:sp>
        <p:nvSpPr>
          <p:cNvPr id="4" name="Obdĺžnik 3"/>
          <p:cNvSpPr/>
          <p:nvPr/>
        </p:nvSpPr>
        <p:spPr>
          <a:xfrm>
            <a:off x="0" y="1523211"/>
            <a:ext cx="834868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sk-SK" sz="3600" b="1" cap="none" spc="0" dirty="0" smtClean="0">
                <a:ln/>
                <a:solidFill>
                  <a:schemeClr val="accent3"/>
                </a:solidFill>
                <a:effectLst/>
              </a:rPr>
              <a:t>V šk.r.1963/64 sa mení názov školy</a:t>
            </a:r>
          </a:p>
          <a:p>
            <a:r>
              <a:rPr lang="sk-SK" sz="3600" b="1" cap="none" spc="0" dirty="0" smtClean="0">
                <a:ln/>
                <a:solidFill>
                  <a:schemeClr val="accent3"/>
                </a:solidFill>
                <a:effectLst/>
              </a:rPr>
              <a:t>na Poľnohospodárske odborné učilište</a:t>
            </a:r>
            <a:endParaRPr lang="sk-SK" sz="36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18" y="3219717"/>
            <a:ext cx="2885795" cy="29023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175" y="3935129"/>
            <a:ext cx="3663980" cy="20897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2045" y="4353864"/>
            <a:ext cx="3209720" cy="1670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279" y="1644885"/>
            <a:ext cx="2789251" cy="2157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555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087" y="3509980"/>
            <a:ext cx="2603912" cy="17511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Obdĺžnik 3"/>
          <p:cNvSpPr/>
          <p:nvPr/>
        </p:nvSpPr>
        <p:spPr>
          <a:xfrm>
            <a:off x="7110160" y="27653"/>
            <a:ext cx="508184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sk-SK" sz="3600" b="1" dirty="0" smtClean="0">
                <a:ln/>
                <a:solidFill>
                  <a:schemeClr val="accent3"/>
                </a:solidFill>
              </a:rPr>
              <a:t>21.august 1968 v ČSSR</a:t>
            </a:r>
            <a:endParaRPr lang="sk-SK" sz="36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087" y="899629"/>
            <a:ext cx="2748721" cy="20615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Obdĺžnik 6"/>
          <p:cNvSpPr/>
          <p:nvPr/>
        </p:nvSpPr>
        <p:spPr>
          <a:xfrm>
            <a:off x="191669" y="541241"/>
            <a:ext cx="7187925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sk-SK" sz="3600" b="1" dirty="0" smtClean="0">
                <a:ln/>
                <a:solidFill>
                  <a:schemeClr val="accent3"/>
                </a:solidFill>
              </a:rPr>
              <a:t>1968 maturitné odbory sa presunuli do </a:t>
            </a:r>
            <a:r>
              <a:rPr lang="sk-SK" sz="3600" b="1" dirty="0" err="1" smtClean="0">
                <a:ln/>
                <a:solidFill>
                  <a:schemeClr val="accent3"/>
                </a:solidFill>
              </a:rPr>
              <a:t>Malinova</a:t>
            </a:r>
            <a:r>
              <a:rPr lang="sk-SK" sz="3600" b="1" dirty="0" smtClean="0">
                <a:ln/>
                <a:solidFill>
                  <a:schemeClr val="accent3"/>
                </a:solidFill>
              </a:rPr>
              <a:t> a Piešťan. V Rakoviciach ostali učebné odbory </a:t>
            </a: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561" y="3477825"/>
            <a:ext cx="3075904" cy="204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606" y="4340780"/>
            <a:ext cx="2714898" cy="1840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92" y="2834110"/>
            <a:ext cx="1832928" cy="3931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581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" name="Zástupný symbol obsah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300" y="1731523"/>
            <a:ext cx="2083849" cy="3103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bdĺžnik 3"/>
          <p:cNvSpPr/>
          <p:nvPr/>
        </p:nvSpPr>
        <p:spPr>
          <a:xfrm>
            <a:off x="141669" y="1902261"/>
            <a:ext cx="852581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sk-SK" sz="3200" b="1" dirty="0" smtClean="0">
                <a:ln/>
                <a:solidFill>
                  <a:schemeClr val="accent3"/>
                </a:solidFill>
              </a:rPr>
              <a:t>1978 sa mení názov školy na </a:t>
            </a:r>
          </a:p>
          <a:p>
            <a:r>
              <a:rPr lang="sk-SK" sz="3200" b="1" dirty="0" smtClean="0">
                <a:ln/>
                <a:solidFill>
                  <a:schemeClr val="accent3"/>
                </a:solidFill>
              </a:rPr>
              <a:t>Stredné odborné učilište poľnohospodárske </a:t>
            </a:r>
          </a:p>
          <a:p>
            <a:r>
              <a:rPr lang="sk-SK" sz="3200" b="1" dirty="0" smtClean="0">
                <a:ln/>
                <a:solidFill>
                  <a:schemeClr val="accent3"/>
                </a:solidFill>
              </a:rPr>
              <a:t>v Rakoviciach  </a:t>
            </a:r>
            <a:endParaRPr lang="sk-SK" sz="32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6387548" y="147935"/>
            <a:ext cx="580445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sk-SK" sz="3600" b="1" dirty="0" smtClean="0">
                <a:ln/>
                <a:solidFill>
                  <a:schemeClr val="accent3"/>
                </a:solidFill>
              </a:rPr>
              <a:t>1978 prvý československý kozmonaut vo  vesmíre Vladimír </a:t>
            </a:r>
            <a:r>
              <a:rPr lang="sk-SK" sz="3600" b="1" dirty="0" err="1" smtClean="0">
                <a:ln/>
                <a:solidFill>
                  <a:schemeClr val="accent3"/>
                </a:solidFill>
              </a:rPr>
              <a:t>Remek</a:t>
            </a:r>
            <a:r>
              <a:rPr lang="sk-SK" sz="3600" b="1" dirty="0" smtClean="0">
                <a:ln/>
                <a:solidFill>
                  <a:schemeClr val="accent3"/>
                </a:solidFill>
              </a:rPr>
              <a:t> </a:t>
            </a:r>
            <a:endParaRPr lang="sk-SK" sz="3600" b="1" cap="none" spc="0" dirty="0">
              <a:ln/>
              <a:solidFill>
                <a:schemeClr val="accent3"/>
              </a:solidFill>
              <a:effectLst/>
            </a:endParaRPr>
          </a:p>
        </p:txBody>
      </p:sp>
      <p:pic>
        <p:nvPicPr>
          <p:cNvPr id="9" name="Zástupný symbol obsahu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34"/>
          <a:stretch/>
        </p:blipFill>
        <p:spPr>
          <a:xfrm>
            <a:off x="128791" y="3471921"/>
            <a:ext cx="3397991" cy="1711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57"/>
          <a:stretch/>
        </p:blipFill>
        <p:spPr>
          <a:xfrm>
            <a:off x="6600936" y="4658279"/>
            <a:ext cx="2688838" cy="2002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085" y="3857607"/>
            <a:ext cx="2886655" cy="1999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2364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z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bro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/>
          </a:solidFill>
          <a:prstDash val="solid"/>
        </a:ln>
        <a:ln w="58420" cap="flat" cmpd="thickThin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27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31750" h="63500" prst="riblet"/>
          </a:sp3d>
        </a:effectStyle>
        <a:effectStyle>
          <a:effectLst>
            <a:outerShdw blurRad="50800" dist="38100" dir="27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57150" h="1143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1082</TotalTime>
  <Words>461</Words>
  <Application>Microsoft Office PowerPoint</Application>
  <PresentationFormat>Širokouhlá</PresentationFormat>
  <Paragraphs>87</Paragraphs>
  <Slides>30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30</vt:i4>
      </vt:variant>
    </vt:vector>
  </HeadingPairs>
  <TitlesOfParts>
    <vt:vector size="35" baseType="lpstr">
      <vt:lpstr>Arial</vt:lpstr>
      <vt:lpstr>Arial Narrow</vt:lpstr>
      <vt:lpstr>Trebuchet MS</vt:lpstr>
      <vt:lpstr>Wingdings 3</vt:lpstr>
      <vt:lpstr>Fazeta</vt:lpstr>
      <vt:lpstr> 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1964 stavba medzištátneho plynovodu Bratstvo medzi ZSSR a ČSSR  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henri henri</dc:creator>
  <cp:lastModifiedBy>henri henri</cp:lastModifiedBy>
  <cp:revision>96</cp:revision>
  <dcterms:created xsi:type="dcterms:W3CDTF">2015-10-06T16:22:54Z</dcterms:created>
  <dcterms:modified xsi:type="dcterms:W3CDTF">2015-10-25T13:55:42Z</dcterms:modified>
</cp:coreProperties>
</file>